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4" r:id="rId7"/>
    <p:sldId id="263" r:id="rId8"/>
    <p:sldId id="261" r:id="rId9"/>
    <p:sldId id="262"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ECDF4B-702C-46DD-9DA1-2AA182D2F147}" type="datetimeFigureOut">
              <a:rPr lang="en-US" smtClean="0"/>
              <a:t>2/11/2009</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80259E-312C-412E-8E5B-E87564C276AB}" type="slidenum">
              <a:rPr lang="en-CA" smtClean="0"/>
              <a:t>‹#›</a:t>
            </a:fld>
            <a:endParaRPr lang="en-C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E380259E-312C-412E-8E5B-E87564C276AB}" type="slidenum">
              <a:rPr lang="en-CA" smtClean="0"/>
              <a:t>1</a:t>
            </a:fld>
            <a:endParaRPr lang="en-CA"/>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E380259E-312C-412E-8E5B-E87564C276AB}" type="slidenum">
              <a:rPr lang="en-CA" smtClean="0"/>
              <a:t>10</a:t>
            </a:fld>
            <a:endParaRPr lang="en-C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E380259E-312C-412E-8E5B-E87564C276AB}" type="slidenum">
              <a:rPr lang="en-CA" smtClean="0"/>
              <a:t>2</a:t>
            </a:fld>
            <a:endParaRPr lang="en-C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E380259E-312C-412E-8E5B-E87564C276AB}" type="slidenum">
              <a:rPr lang="en-CA" smtClean="0"/>
              <a:t>3</a:t>
            </a:fld>
            <a:endParaRPr lang="en-C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E380259E-312C-412E-8E5B-E87564C276AB}" type="slidenum">
              <a:rPr lang="en-CA" smtClean="0"/>
              <a:t>4</a:t>
            </a:fld>
            <a:endParaRPr lang="en-C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E380259E-312C-412E-8E5B-E87564C276AB}" type="slidenum">
              <a:rPr lang="en-CA" smtClean="0"/>
              <a:t>5</a:t>
            </a:fld>
            <a:endParaRPr lang="en-C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E380259E-312C-412E-8E5B-E87564C276AB}" type="slidenum">
              <a:rPr lang="en-CA" smtClean="0"/>
              <a:t>6</a:t>
            </a:fld>
            <a:endParaRPr lang="en-CA"/>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E380259E-312C-412E-8E5B-E87564C276AB}" type="slidenum">
              <a:rPr lang="en-CA" smtClean="0"/>
              <a:t>7</a:t>
            </a:fld>
            <a:endParaRPr lang="en-CA"/>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E380259E-312C-412E-8E5B-E87564C276AB}" type="slidenum">
              <a:rPr lang="en-CA" smtClean="0"/>
              <a:t>8</a:t>
            </a:fld>
            <a:endParaRPr lang="en-CA"/>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E380259E-312C-412E-8E5B-E87564C276AB}" type="slidenum">
              <a:rPr lang="en-CA" smtClean="0"/>
              <a:t>9</a:t>
            </a:fld>
            <a:endParaRPr lang="en-C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p>
            <a:fld id="{2DC1DBE7-ED7F-4883-9521-61A367B37A03}" type="datetimeFigureOut">
              <a:rPr lang="en-US" smtClean="0"/>
              <a:t>2/11/2009</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E079943-9F85-4D3C-9714-B61FD288F94D}" type="slidenum">
              <a:rPr lang="en-CA" smtClean="0"/>
              <a:t>‹#›</a:t>
            </a:fld>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2DC1DBE7-ED7F-4883-9521-61A367B37A03}" type="datetimeFigureOut">
              <a:rPr lang="en-US" smtClean="0"/>
              <a:t>2/11/2009</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E079943-9F85-4D3C-9714-B61FD288F94D}" type="slidenum">
              <a:rPr lang="en-CA" smtClean="0"/>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2DC1DBE7-ED7F-4883-9521-61A367B37A03}" type="datetimeFigureOut">
              <a:rPr lang="en-US" smtClean="0"/>
              <a:t>2/11/2009</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E079943-9F85-4D3C-9714-B61FD288F94D}" type="slidenum">
              <a:rPr lang="en-CA" smtClean="0"/>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2DC1DBE7-ED7F-4883-9521-61A367B37A03}" type="datetimeFigureOut">
              <a:rPr lang="en-US" smtClean="0"/>
              <a:t>2/11/2009</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E079943-9F85-4D3C-9714-B61FD288F94D}" type="slidenum">
              <a:rPr lang="en-CA" smtClean="0"/>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DC1DBE7-ED7F-4883-9521-61A367B37A03}" type="datetimeFigureOut">
              <a:rPr lang="en-US" smtClean="0"/>
              <a:t>2/11/2009</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E079943-9F85-4D3C-9714-B61FD288F94D}" type="slidenum">
              <a:rPr lang="en-CA" smtClean="0"/>
              <a:t>‹#›</a:t>
            </a:fld>
            <a:endParaRPr lang="en-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p>
            <a:fld id="{2DC1DBE7-ED7F-4883-9521-61A367B37A03}" type="datetimeFigureOut">
              <a:rPr lang="en-US" smtClean="0"/>
              <a:t>2/11/2009</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3E079943-9F85-4D3C-9714-B61FD288F94D}" type="slidenum">
              <a:rPr lang="en-CA" smtClean="0"/>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p>
            <a:fld id="{2DC1DBE7-ED7F-4883-9521-61A367B37A03}" type="datetimeFigureOut">
              <a:rPr lang="en-US" smtClean="0"/>
              <a:t>2/11/2009</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3E079943-9F85-4D3C-9714-B61FD288F94D}" type="slidenum">
              <a:rPr lang="en-CA" smtClean="0"/>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p>
            <a:fld id="{2DC1DBE7-ED7F-4883-9521-61A367B37A03}" type="datetimeFigureOut">
              <a:rPr lang="en-US" smtClean="0"/>
              <a:t>2/11/2009</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3E079943-9F85-4D3C-9714-B61FD288F94D}" type="slidenum">
              <a:rPr lang="en-CA" smtClean="0"/>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C1DBE7-ED7F-4883-9521-61A367B37A03}" type="datetimeFigureOut">
              <a:rPr lang="en-US" smtClean="0"/>
              <a:t>2/11/2009</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3E079943-9F85-4D3C-9714-B61FD288F94D}" type="slidenum">
              <a:rPr lang="en-CA" smtClean="0"/>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C1DBE7-ED7F-4883-9521-61A367B37A03}" type="datetimeFigureOut">
              <a:rPr lang="en-US" smtClean="0"/>
              <a:t>2/11/2009</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3E079943-9F85-4D3C-9714-B61FD288F94D}" type="slidenum">
              <a:rPr lang="en-CA" smtClean="0"/>
              <a:t>‹#›</a:t>
            </a:fld>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C1DBE7-ED7F-4883-9521-61A367B37A03}" type="datetimeFigureOut">
              <a:rPr lang="en-US" smtClean="0"/>
              <a:t>2/11/2009</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3E079943-9F85-4D3C-9714-B61FD288F94D}" type="slidenum">
              <a:rPr lang="en-CA" smtClean="0"/>
              <a:t>‹#›</a:t>
            </a:fld>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C1DBE7-ED7F-4883-9521-61A367B37A03}" type="datetimeFigureOut">
              <a:rPr lang="en-US" smtClean="0"/>
              <a:t>2/11/2009</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079943-9F85-4D3C-9714-B61FD288F94D}" type="slidenum">
              <a:rPr lang="en-CA" smtClean="0"/>
              <a:t>‹#›</a:t>
            </a:fld>
            <a:endParaRPr lang="en-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en.wikipedia.org/wiki/Chairman_of_the_National_Defense_Commission_of_North_Korea" TargetMode="External"/><Relationship Id="rId4" Type="http://schemas.openxmlformats.org/officeDocument/2006/relationships/hyperlink" Target="http://en.wikipedia.org/wiki/Workers%27_Party_of_Korea"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4348" y="642918"/>
            <a:ext cx="7772400" cy="1470025"/>
          </a:xfrm>
        </p:spPr>
        <p:txBody>
          <a:bodyPr>
            <a:normAutofit/>
          </a:bodyPr>
          <a:lstStyle/>
          <a:p>
            <a:r>
              <a:rPr lang="en-CA" sz="8800" dirty="0" smtClean="0"/>
              <a:t>North Korea</a:t>
            </a:r>
            <a:endParaRPr lang="en-CA" sz="8800" dirty="0"/>
          </a:p>
        </p:txBody>
      </p:sp>
      <p:sp>
        <p:nvSpPr>
          <p:cNvPr id="3" name="Subtitle 2"/>
          <p:cNvSpPr>
            <a:spLocks noGrp="1"/>
          </p:cNvSpPr>
          <p:nvPr>
            <p:ph type="subTitle" idx="1"/>
          </p:nvPr>
        </p:nvSpPr>
        <p:spPr/>
        <p:txBody>
          <a:bodyPr/>
          <a:lstStyle/>
          <a:p>
            <a:r>
              <a:rPr lang="en-CA" dirty="0" smtClean="0"/>
              <a:t>		</a:t>
            </a:r>
            <a:endParaRPr lang="en-CA" dirty="0"/>
          </a:p>
        </p:txBody>
      </p:sp>
      <p:pic>
        <p:nvPicPr>
          <p:cNvPr id="1026" name="Picture 2"/>
          <p:cNvPicPr>
            <a:picLocks noChangeAspect="1" noChangeArrowheads="1"/>
          </p:cNvPicPr>
          <p:nvPr/>
        </p:nvPicPr>
        <p:blipFill>
          <a:blip r:embed="rId3"/>
          <a:srcRect/>
          <a:stretch>
            <a:fillRect/>
          </a:stretch>
        </p:blipFill>
        <p:spPr bwMode="auto">
          <a:xfrm>
            <a:off x="571472" y="3571876"/>
            <a:ext cx="4238626" cy="2119313"/>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5857884" y="3214686"/>
            <a:ext cx="2878466" cy="2947994"/>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Kim </a:t>
            </a:r>
            <a:r>
              <a:rPr lang="en-CA" dirty="0" err="1" smtClean="0"/>
              <a:t>Jong</a:t>
            </a:r>
            <a:r>
              <a:rPr lang="en-CA" dirty="0" smtClean="0"/>
              <a:t> Il</a:t>
            </a:r>
            <a:endParaRPr lang="en-CA" dirty="0"/>
          </a:p>
        </p:txBody>
      </p:sp>
      <p:pic>
        <p:nvPicPr>
          <p:cNvPr id="4" name="Content Placeholder 3" descr="kim jon il.jpg"/>
          <p:cNvPicPr>
            <a:picLocks noGrp="1" noChangeAspect="1"/>
          </p:cNvPicPr>
          <p:nvPr>
            <p:ph idx="1"/>
          </p:nvPr>
        </p:nvPicPr>
        <p:blipFill>
          <a:blip r:embed="rId3"/>
          <a:stretch>
            <a:fillRect/>
          </a:stretch>
        </p:blipFill>
        <p:spPr>
          <a:xfrm>
            <a:off x="357158" y="1357298"/>
            <a:ext cx="3048000" cy="2533650"/>
          </a:xfrm>
        </p:spPr>
      </p:pic>
      <p:sp>
        <p:nvSpPr>
          <p:cNvPr id="5" name="TextBox 4"/>
          <p:cNvSpPr txBox="1"/>
          <p:nvPr/>
        </p:nvSpPr>
        <p:spPr>
          <a:xfrm>
            <a:off x="4000496" y="1428736"/>
            <a:ext cx="4929222" cy="4801314"/>
          </a:xfrm>
          <a:prstGeom prst="rect">
            <a:avLst/>
          </a:prstGeom>
          <a:noFill/>
        </p:spPr>
        <p:txBody>
          <a:bodyPr wrap="square" rtlCol="0">
            <a:spAutoFit/>
          </a:bodyPr>
          <a:lstStyle/>
          <a:p>
            <a:pPr marL="342900" indent="-342900">
              <a:buFont typeface="Arial" pitchFamily="34" charset="0"/>
              <a:buChar char="•"/>
            </a:pPr>
            <a:r>
              <a:rPr lang="en-CA" dirty="0" smtClean="0"/>
              <a:t>President</a:t>
            </a:r>
            <a:r>
              <a:rPr lang="en-CA" dirty="0"/>
              <a:t> </a:t>
            </a:r>
            <a:r>
              <a:rPr lang="en-CA" dirty="0" smtClean="0"/>
              <a:t>Kim Il-sung died 8 July 1994, at age 82 of a heart attack. He was not replaced as President, and received the designation of "Eternal President”. </a:t>
            </a:r>
          </a:p>
          <a:p>
            <a:pPr marL="342900" indent="-342900">
              <a:buFont typeface="Arial" pitchFamily="34" charset="0"/>
              <a:buChar char="•"/>
            </a:pPr>
            <a:r>
              <a:rPr lang="en-CA" dirty="0" smtClean="0"/>
              <a:t>The active position has been abolished in deference to the memory of Kim Il-sung. </a:t>
            </a:r>
          </a:p>
          <a:p>
            <a:pPr marL="342900" indent="-342900">
              <a:buFont typeface="Arial" pitchFamily="34" charset="0"/>
              <a:buChar char="•"/>
            </a:pPr>
            <a:r>
              <a:rPr lang="en-CA" dirty="0" smtClean="0"/>
              <a:t>Kim </a:t>
            </a:r>
            <a:r>
              <a:rPr lang="en-CA" dirty="0" err="1" smtClean="0"/>
              <a:t>Jong</a:t>
            </a:r>
            <a:r>
              <a:rPr lang="en-CA" dirty="0" smtClean="0"/>
              <a:t>-</a:t>
            </a:r>
            <a:r>
              <a:rPr lang="en-CA" dirty="0" err="1" smtClean="0"/>
              <a:t>il</a:t>
            </a:r>
            <a:r>
              <a:rPr lang="en-CA" dirty="0" smtClean="0"/>
              <a:t> officially took the titles of General Secretary of the </a:t>
            </a:r>
            <a:r>
              <a:rPr lang="en-CA" dirty="0" smtClean="0">
                <a:hlinkClick r:id="rId4" tooltip="Workers' Party of Korea"/>
              </a:rPr>
              <a:t>Workers' Party of Korea</a:t>
            </a:r>
            <a:r>
              <a:rPr lang="en-CA" dirty="0" smtClean="0"/>
              <a:t> and chairman of the </a:t>
            </a:r>
            <a:r>
              <a:rPr lang="en-CA" dirty="0" smtClean="0">
                <a:hlinkClick r:id="rId5" tooltip="Chairman of the National Defense Commission of North Korea"/>
              </a:rPr>
              <a:t>National </a:t>
            </a:r>
            <a:r>
              <a:rPr lang="en-CA" dirty="0" err="1" smtClean="0">
                <a:hlinkClick r:id="rId5" tooltip="Chairman of the National Defense Commission of North Korea"/>
              </a:rPr>
              <a:t>Defense</a:t>
            </a:r>
            <a:r>
              <a:rPr lang="en-CA" dirty="0" smtClean="0">
                <a:hlinkClick r:id="rId5" tooltip="Chairman of the National Defense Commission of North Korea"/>
              </a:rPr>
              <a:t> Commission</a:t>
            </a:r>
            <a:r>
              <a:rPr lang="en-CA" dirty="0" smtClean="0"/>
              <a:t> on 8 October 1997. </a:t>
            </a:r>
          </a:p>
          <a:p>
            <a:pPr marL="342900" indent="-342900">
              <a:buFont typeface="Arial" pitchFamily="34" charset="0"/>
              <a:buChar char="•"/>
            </a:pPr>
            <a:r>
              <a:rPr lang="en-CA" dirty="0" smtClean="0"/>
              <a:t>In 1998, his </a:t>
            </a:r>
            <a:r>
              <a:rPr lang="en-CA" dirty="0" err="1" smtClean="0"/>
              <a:t>Defense</a:t>
            </a:r>
            <a:r>
              <a:rPr lang="en-CA" dirty="0" smtClean="0"/>
              <a:t> Commission position was declared to be "the highest post of the state", so Kim may be regarded as North Korea's head of state from that date. </a:t>
            </a:r>
          </a:p>
          <a:p>
            <a:pPr marL="342900" indent="-342900">
              <a:buFont typeface="Arial" pitchFamily="34" charset="0"/>
              <a:buChar char="•"/>
            </a:pPr>
            <a:r>
              <a:rPr lang="en-CA" dirty="0" smtClean="0"/>
              <a:t>Since Kim is not the president, he is not constitutionally required to hold elections to confirm his legitimacy and has not done so.</a:t>
            </a:r>
            <a:endParaRPr lang="en-CA"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928670"/>
          </a:xfrm>
        </p:spPr>
        <p:txBody>
          <a:bodyPr/>
          <a:lstStyle/>
          <a:p>
            <a:r>
              <a:rPr lang="en-CA" dirty="0" smtClean="0"/>
              <a:t>Geography</a:t>
            </a:r>
            <a:endParaRPr lang="en-CA" dirty="0"/>
          </a:p>
        </p:txBody>
      </p:sp>
      <p:sp>
        <p:nvSpPr>
          <p:cNvPr id="3" name="Content Placeholder 2"/>
          <p:cNvSpPr>
            <a:spLocks noGrp="1"/>
          </p:cNvSpPr>
          <p:nvPr>
            <p:ph idx="1"/>
          </p:nvPr>
        </p:nvSpPr>
        <p:spPr>
          <a:xfrm>
            <a:off x="457200" y="1214422"/>
            <a:ext cx="8229600" cy="4911741"/>
          </a:xfrm>
        </p:spPr>
        <p:txBody>
          <a:bodyPr>
            <a:normAutofit lnSpcReduction="10000"/>
          </a:bodyPr>
          <a:lstStyle/>
          <a:p>
            <a:r>
              <a:rPr lang="en-CA" b="1" dirty="0" smtClean="0"/>
              <a:t>North Korea</a:t>
            </a:r>
            <a:r>
              <a:rPr lang="en-CA" dirty="0" smtClean="0"/>
              <a:t>, officially the </a:t>
            </a:r>
            <a:r>
              <a:rPr lang="en-CA" b="1" dirty="0" smtClean="0"/>
              <a:t>Democratic People's Republic of Korea</a:t>
            </a:r>
            <a:r>
              <a:rPr lang="en-CA" dirty="0" smtClean="0"/>
              <a:t> (</a:t>
            </a:r>
            <a:r>
              <a:rPr lang="en-CA" b="1" dirty="0" smtClean="0"/>
              <a:t>DPRK</a:t>
            </a:r>
            <a:r>
              <a:rPr lang="en-CA" dirty="0" smtClean="0"/>
              <a:t>), is a state in East Asia, occupying the northern half of the Korean Peninsula. </a:t>
            </a:r>
          </a:p>
          <a:p>
            <a:r>
              <a:rPr lang="en-CA" dirty="0" smtClean="0"/>
              <a:t>Its capital and largest city is Pyongyang. </a:t>
            </a:r>
          </a:p>
          <a:p>
            <a:r>
              <a:rPr lang="en-CA" dirty="0" smtClean="0"/>
              <a:t>The border between North Korea and South Korea is called the Korean Demilitarized Zone.</a:t>
            </a:r>
          </a:p>
          <a:p>
            <a:r>
              <a:rPr lang="en-CA" dirty="0" smtClean="0"/>
              <a:t>The </a:t>
            </a:r>
            <a:r>
              <a:rPr lang="en-CA" dirty="0" err="1" smtClean="0"/>
              <a:t>Amnok</a:t>
            </a:r>
            <a:r>
              <a:rPr lang="en-CA" dirty="0" smtClean="0"/>
              <a:t> River is the border between North Korea and China. The </a:t>
            </a:r>
            <a:r>
              <a:rPr lang="en-CA" dirty="0" err="1" smtClean="0"/>
              <a:t>Tumen</a:t>
            </a:r>
            <a:r>
              <a:rPr lang="en-CA" dirty="0" smtClean="0"/>
              <a:t> River in the extreme north-east is the border with Russia.</a:t>
            </a:r>
          </a:p>
          <a:p>
            <a:endParaRPr lang="en-CA"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srcRect/>
          <a:stretch>
            <a:fillRect/>
          </a:stretch>
        </p:blipFill>
        <p:spPr bwMode="auto">
          <a:xfrm>
            <a:off x="4643438" y="2071678"/>
            <a:ext cx="4275545" cy="4500574"/>
          </a:xfrm>
          <a:prstGeom prst="rect">
            <a:avLst/>
          </a:prstGeom>
          <a:noFill/>
          <a:ln w="9525">
            <a:noFill/>
            <a:miter lim="800000"/>
            <a:headEnd/>
            <a:tailEnd/>
          </a:ln>
          <a:effectLst/>
        </p:spPr>
      </p:pic>
      <p:pic>
        <p:nvPicPr>
          <p:cNvPr id="2050" name="Picture 2"/>
          <p:cNvPicPr>
            <a:picLocks noGrp="1" noChangeAspect="1" noChangeArrowheads="1"/>
          </p:cNvPicPr>
          <p:nvPr>
            <p:ph idx="1"/>
          </p:nvPr>
        </p:nvPicPr>
        <p:blipFill>
          <a:blip r:embed="rId4"/>
          <a:srcRect/>
          <a:stretch>
            <a:fillRect/>
          </a:stretch>
        </p:blipFill>
        <p:spPr bwMode="auto">
          <a:xfrm>
            <a:off x="214282" y="214290"/>
            <a:ext cx="5557686" cy="2556536"/>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Brief History</a:t>
            </a:r>
            <a:endParaRPr lang="en-CA" dirty="0"/>
          </a:p>
        </p:txBody>
      </p:sp>
      <p:sp>
        <p:nvSpPr>
          <p:cNvPr id="3" name="Content Placeholder 2"/>
          <p:cNvSpPr>
            <a:spLocks noGrp="1"/>
          </p:cNvSpPr>
          <p:nvPr>
            <p:ph idx="1"/>
          </p:nvPr>
        </p:nvSpPr>
        <p:spPr>
          <a:xfrm>
            <a:off x="457200" y="1428736"/>
            <a:ext cx="8229600" cy="4697427"/>
          </a:xfrm>
        </p:spPr>
        <p:txBody>
          <a:bodyPr>
            <a:normAutofit fontScale="85000" lnSpcReduction="20000"/>
          </a:bodyPr>
          <a:lstStyle/>
          <a:p>
            <a:r>
              <a:rPr lang="en-CA" dirty="0" smtClean="0"/>
              <a:t>The peninsula was governed by the Korean Empire until it was occupied by Japan following the Russo-Japanese War of 1905. </a:t>
            </a:r>
          </a:p>
          <a:p>
            <a:r>
              <a:rPr lang="en-CA" dirty="0" smtClean="0"/>
              <a:t>It was divided into Russian and U.S. occupied zones in 1945, following World War II. </a:t>
            </a:r>
          </a:p>
          <a:p>
            <a:r>
              <a:rPr lang="en-CA" dirty="0" smtClean="0"/>
              <a:t>North Korea refused to participate in a United Nations-supervised election held in the south in 1948. </a:t>
            </a:r>
          </a:p>
          <a:p>
            <a:r>
              <a:rPr lang="en-CA" dirty="0" smtClean="0"/>
              <a:t>This led to the creation of separate Korean governments for the two occupation zones. </a:t>
            </a:r>
          </a:p>
          <a:p>
            <a:r>
              <a:rPr lang="en-CA" dirty="0" smtClean="0"/>
              <a:t>Both North and South Korea claim sovereignty over the entire peninsula and both were accepted as members of the UN in 1991.</a:t>
            </a:r>
            <a:endParaRPr lang="en-CA"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Brief Politics</a:t>
            </a:r>
            <a:endParaRPr lang="en-CA" dirty="0"/>
          </a:p>
        </p:txBody>
      </p:sp>
      <p:sp>
        <p:nvSpPr>
          <p:cNvPr id="3" name="Content Placeholder 2"/>
          <p:cNvSpPr>
            <a:spLocks noGrp="1"/>
          </p:cNvSpPr>
          <p:nvPr>
            <p:ph idx="1"/>
          </p:nvPr>
        </p:nvSpPr>
        <p:spPr/>
        <p:txBody>
          <a:bodyPr>
            <a:normAutofit fontScale="77500" lnSpcReduction="20000"/>
          </a:bodyPr>
          <a:lstStyle/>
          <a:p>
            <a:r>
              <a:rPr lang="en-CA" dirty="0" smtClean="0"/>
              <a:t>North Korea is a one party </a:t>
            </a:r>
            <a:r>
              <a:rPr lang="en-CA" dirty="0" err="1" smtClean="0"/>
              <a:t>state.The</a:t>
            </a:r>
            <a:r>
              <a:rPr lang="en-CA" dirty="0" smtClean="0"/>
              <a:t> country's government styles itself as following the </a:t>
            </a:r>
            <a:r>
              <a:rPr lang="en-CA" i="1" dirty="0" err="1" smtClean="0"/>
              <a:t>Juche</a:t>
            </a:r>
            <a:r>
              <a:rPr lang="en-CA" dirty="0" smtClean="0"/>
              <a:t> ideology of self-reliance, developed by Kim Il-sung, the country's former leader. </a:t>
            </a:r>
          </a:p>
          <a:p>
            <a:r>
              <a:rPr lang="en-CA" dirty="0" smtClean="0"/>
              <a:t>Though nominally a socialist republic, it is widely considered by the outside world to be a </a:t>
            </a:r>
            <a:r>
              <a:rPr lang="en-CA" i="1" dirty="0" smtClean="0"/>
              <a:t>de facto</a:t>
            </a:r>
            <a:r>
              <a:rPr lang="en-CA" dirty="0" smtClean="0"/>
              <a:t> totalitarian </a:t>
            </a:r>
            <a:r>
              <a:rPr lang="en-CA" dirty="0" err="1" smtClean="0"/>
              <a:t>stalinist</a:t>
            </a:r>
            <a:r>
              <a:rPr lang="en-CA" dirty="0"/>
              <a:t> </a:t>
            </a:r>
            <a:r>
              <a:rPr lang="en-CA" dirty="0" smtClean="0"/>
              <a:t>dictatorship.</a:t>
            </a:r>
            <a:endParaRPr lang="en-CA" baseline="30000" dirty="0"/>
          </a:p>
          <a:p>
            <a:r>
              <a:rPr lang="en-CA" dirty="0" smtClean="0"/>
              <a:t>The current leader is Kim </a:t>
            </a:r>
            <a:r>
              <a:rPr lang="en-CA" dirty="0" err="1" smtClean="0"/>
              <a:t>Jong-il</a:t>
            </a:r>
            <a:r>
              <a:rPr lang="en-CA" dirty="0" smtClean="0"/>
              <a:t>, the late president Kim Il-</a:t>
            </a:r>
            <a:r>
              <a:rPr lang="en-CA" dirty="0" err="1" smtClean="0"/>
              <a:t>sung's</a:t>
            </a:r>
            <a:r>
              <a:rPr lang="en-CA" dirty="0" smtClean="0"/>
              <a:t> son. </a:t>
            </a:r>
          </a:p>
          <a:p>
            <a:r>
              <a:rPr lang="en-CA" dirty="0" smtClean="0"/>
              <a:t>Following a major famine in the early 1990s, due partly to the collapse of the Soviet Union (previously a major economic partner), leader Kim </a:t>
            </a:r>
            <a:r>
              <a:rPr lang="en-CA" dirty="0" err="1" smtClean="0"/>
              <a:t>Jong-il</a:t>
            </a:r>
            <a:r>
              <a:rPr lang="en-CA" dirty="0" smtClean="0"/>
              <a:t> instigated the "Military-First" policy in 1995, increasing economic concentration on and support for the military.</a:t>
            </a:r>
            <a:endParaRPr lang="en-CA"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en-CA" dirty="0" smtClean="0"/>
              <a:t>Stalinism</a:t>
            </a:r>
            <a:endParaRPr lang="en-CA" dirty="0"/>
          </a:p>
        </p:txBody>
      </p:sp>
      <p:sp>
        <p:nvSpPr>
          <p:cNvPr id="3" name="Content Placeholder 2"/>
          <p:cNvSpPr>
            <a:spLocks noGrp="1"/>
          </p:cNvSpPr>
          <p:nvPr>
            <p:ph idx="1"/>
          </p:nvPr>
        </p:nvSpPr>
        <p:spPr>
          <a:xfrm>
            <a:off x="457200" y="1285860"/>
            <a:ext cx="8229600" cy="5429288"/>
          </a:xfrm>
        </p:spPr>
        <p:txBody>
          <a:bodyPr>
            <a:normAutofit fontScale="85000" lnSpcReduction="20000"/>
          </a:bodyPr>
          <a:lstStyle/>
          <a:p>
            <a:r>
              <a:rPr lang="en-CA" b="1" dirty="0" smtClean="0"/>
              <a:t>Stalinism</a:t>
            </a:r>
            <a:r>
              <a:rPr lang="en-CA" dirty="0" smtClean="0"/>
              <a:t> is a term that purportedly describes the political system of the Soviet Union under the leadership of Joseph Stalin, leader of the Soviet Union from 1929–1953. </a:t>
            </a:r>
          </a:p>
          <a:p>
            <a:r>
              <a:rPr lang="en-CA" dirty="0" smtClean="0"/>
              <a:t>The term implies an inherently oppressive system of extensive government spying, extrajudicial punishment, and political "purging", or elimination of political opponents either by direct killing or through exile, </a:t>
            </a:r>
          </a:p>
          <a:p>
            <a:r>
              <a:rPr lang="en-CA" dirty="0" smtClean="0"/>
              <a:t>and it involves a state using extensive use of propaganda to establish a personality cult around an absolute dictator to maintain control over the nation's people and to maintain political control for the Communist Party.</a:t>
            </a:r>
            <a:endParaRPr lang="en-CA"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857232"/>
          </a:xfrm>
        </p:spPr>
        <p:txBody>
          <a:bodyPr/>
          <a:lstStyle/>
          <a:p>
            <a:r>
              <a:rPr lang="en-CA" dirty="0" smtClean="0"/>
              <a:t>Totalitarianism</a:t>
            </a:r>
            <a:endParaRPr lang="en-CA" dirty="0"/>
          </a:p>
        </p:txBody>
      </p:sp>
      <p:sp>
        <p:nvSpPr>
          <p:cNvPr id="3" name="Content Placeholder 2"/>
          <p:cNvSpPr>
            <a:spLocks noGrp="1"/>
          </p:cNvSpPr>
          <p:nvPr>
            <p:ph idx="1"/>
          </p:nvPr>
        </p:nvSpPr>
        <p:spPr>
          <a:xfrm>
            <a:off x="0" y="928670"/>
            <a:ext cx="9144000" cy="5929330"/>
          </a:xfrm>
        </p:spPr>
        <p:txBody>
          <a:bodyPr>
            <a:normAutofit fontScale="85000" lnSpcReduction="20000"/>
          </a:bodyPr>
          <a:lstStyle/>
          <a:p>
            <a:r>
              <a:rPr lang="en-CA" b="1" dirty="0" smtClean="0"/>
              <a:t>Totalitarianism</a:t>
            </a:r>
            <a:r>
              <a:rPr lang="en-CA" dirty="0" smtClean="0"/>
              <a:t> (or </a:t>
            </a:r>
            <a:r>
              <a:rPr lang="en-CA" b="1" dirty="0" smtClean="0"/>
              <a:t>totalitarian rule</a:t>
            </a:r>
            <a:r>
              <a:rPr lang="en-CA" dirty="0" smtClean="0"/>
              <a:t>) is a concept used to describe political systems whereby a state regulates nearly every aspect of public and private life. </a:t>
            </a:r>
          </a:p>
          <a:p>
            <a:r>
              <a:rPr lang="en-CA" dirty="0" smtClean="0"/>
              <a:t>Totalitarian regimes or movements maintain themselves in political power by means of an official all-embracing ideology</a:t>
            </a:r>
            <a:r>
              <a:rPr lang="en-CA" dirty="0"/>
              <a:t> </a:t>
            </a:r>
            <a:r>
              <a:rPr lang="en-CA" dirty="0" smtClean="0"/>
              <a:t>and propaganda disseminated through the state-controlled mass media, a single party that controls the state, personality cults, control over the economy, regulation and restriction of free discussion and criticism, the use of mass surveillance, and widespread use of terror tactics. </a:t>
            </a:r>
          </a:p>
          <a:p>
            <a:r>
              <a:rPr lang="en-CA" dirty="0" smtClean="0"/>
              <a:t>The term has been applied to many states, including: the Soviet Union, Nazi Germany, Fascist Italy, German Democratic Republic (East Germany), Socialist Republic of Romania, People's Socialist Republic of </a:t>
            </a:r>
            <a:r>
              <a:rPr lang="en-CA" dirty="0" err="1" smtClean="0"/>
              <a:t>Albania,Ethiopia,People's</a:t>
            </a:r>
            <a:r>
              <a:rPr lang="en-CA" dirty="0" smtClean="0"/>
              <a:t> Republic of China, Democratic People's Republic of Korea (North Korea) and Communist Czechoslovakia. </a:t>
            </a:r>
            <a:endParaRPr lang="en-CA"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Juche</a:t>
            </a:r>
            <a:endParaRPr lang="en-CA" dirty="0"/>
          </a:p>
        </p:txBody>
      </p:sp>
      <p:sp>
        <p:nvSpPr>
          <p:cNvPr id="3" name="Content Placeholder 2"/>
          <p:cNvSpPr>
            <a:spLocks noGrp="1"/>
          </p:cNvSpPr>
          <p:nvPr>
            <p:ph idx="1"/>
          </p:nvPr>
        </p:nvSpPr>
        <p:spPr/>
        <p:txBody>
          <a:bodyPr>
            <a:normAutofit fontScale="85000" lnSpcReduction="10000"/>
          </a:bodyPr>
          <a:lstStyle/>
          <a:p>
            <a:r>
              <a:rPr lang="en-CA" dirty="0" smtClean="0"/>
              <a:t>The </a:t>
            </a:r>
            <a:r>
              <a:rPr lang="en-CA" b="1" dirty="0" err="1" smtClean="0"/>
              <a:t>Juche</a:t>
            </a:r>
            <a:r>
              <a:rPr lang="en-CA" b="1" dirty="0" smtClean="0"/>
              <a:t> Idea</a:t>
            </a:r>
            <a:r>
              <a:rPr lang="en-CA" dirty="0" smtClean="0"/>
              <a:t> (Korean: </a:t>
            </a:r>
            <a:r>
              <a:rPr lang="ko-KR" altLang="en-US" dirty="0" smtClean="0"/>
              <a:t>주체사상</a:t>
            </a:r>
            <a:r>
              <a:rPr lang="en-US" altLang="ko-KR" dirty="0" smtClean="0"/>
              <a:t>, </a:t>
            </a:r>
            <a:r>
              <a:rPr lang="en-CA" i="1" dirty="0" err="1" smtClean="0"/>
              <a:t>Chuch'e</a:t>
            </a:r>
            <a:r>
              <a:rPr lang="en-CA" i="1" dirty="0" smtClean="0"/>
              <a:t> </a:t>
            </a:r>
            <a:r>
              <a:rPr lang="en-CA" i="1" dirty="0" err="1" smtClean="0"/>
              <a:t>Sasang</a:t>
            </a:r>
            <a:r>
              <a:rPr lang="en-CA" dirty="0" smtClean="0"/>
              <a:t>) is the official state ideology of North Korea and the political system based on it. </a:t>
            </a:r>
          </a:p>
          <a:p>
            <a:r>
              <a:rPr lang="en-CA" dirty="0" smtClean="0"/>
              <a:t>The doctrine is a component part of </a:t>
            </a:r>
            <a:r>
              <a:rPr lang="en-CA" b="1" dirty="0" err="1" smtClean="0"/>
              <a:t>Kimilsungism</a:t>
            </a:r>
            <a:r>
              <a:rPr lang="en-CA" dirty="0" smtClean="0"/>
              <a:t>, the North Korean term for Kim Il-</a:t>
            </a:r>
            <a:r>
              <a:rPr lang="en-CA" dirty="0" err="1" smtClean="0"/>
              <a:t>sung's</a:t>
            </a:r>
            <a:r>
              <a:rPr lang="en-CA" dirty="0" smtClean="0"/>
              <a:t> family regime. </a:t>
            </a:r>
          </a:p>
          <a:p>
            <a:r>
              <a:rPr lang="en-CA" dirty="0" err="1" smtClean="0"/>
              <a:t>Juche</a:t>
            </a:r>
            <a:r>
              <a:rPr lang="en-CA" dirty="0" smtClean="0"/>
              <a:t> literally means "main body" or "subject"; it has also been translated in North Korean sources as "independent stand" and the "spirit of self-reliance". </a:t>
            </a:r>
          </a:p>
          <a:p>
            <a:r>
              <a:rPr lang="en-CA" dirty="0" smtClean="0"/>
              <a:t>Zimbabwe is another country that follows this system.</a:t>
            </a:r>
            <a:endParaRPr lang="en-CA"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857232"/>
          </a:xfrm>
        </p:spPr>
        <p:txBody>
          <a:bodyPr/>
          <a:lstStyle/>
          <a:p>
            <a:r>
              <a:rPr lang="en-CA" dirty="0" err="1" smtClean="0"/>
              <a:t>Juche’s</a:t>
            </a:r>
            <a:r>
              <a:rPr lang="en-CA" dirty="0" smtClean="0"/>
              <a:t> Practical Application</a:t>
            </a:r>
            <a:endParaRPr lang="en-CA" dirty="0"/>
          </a:p>
        </p:txBody>
      </p:sp>
      <p:sp>
        <p:nvSpPr>
          <p:cNvPr id="3" name="Content Placeholder 2"/>
          <p:cNvSpPr>
            <a:spLocks noGrp="1"/>
          </p:cNvSpPr>
          <p:nvPr>
            <p:ph idx="1"/>
          </p:nvPr>
        </p:nvSpPr>
        <p:spPr>
          <a:xfrm>
            <a:off x="500034" y="1071546"/>
            <a:ext cx="8229600" cy="5340369"/>
          </a:xfrm>
        </p:spPr>
        <p:txBody>
          <a:bodyPr>
            <a:normAutofit fontScale="77500" lnSpcReduction="20000"/>
          </a:bodyPr>
          <a:lstStyle/>
          <a:p>
            <a:r>
              <a:rPr lang="en-CA" dirty="0" smtClean="0"/>
              <a:t>According to Kim </a:t>
            </a:r>
            <a:r>
              <a:rPr lang="en-CA" dirty="0" err="1" smtClean="0"/>
              <a:t>Jong-il's</a:t>
            </a:r>
            <a:r>
              <a:rPr lang="en-CA" dirty="0" smtClean="0"/>
              <a:t> </a:t>
            </a:r>
            <a:r>
              <a:rPr lang="en-CA" i="1" dirty="0" smtClean="0"/>
              <a:t>On the </a:t>
            </a:r>
            <a:r>
              <a:rPr lang="en-CA" i="1" dirty="0" err="1" smtClean="0"/>
              <a:t>Juche</a:t>
            </a:r>
            <a:r>
              <a:rPr lang="en-CA" i="1" dirty="0" smtClean="0"/>
              <a:t> Idea</a:t>
            </a:r>
            <a:r>
              <a:rPr lang="en-CA" dirty="0" smtClean="0"/>
              <a:t>, the application of </a:t>
            </a:r>
            <a:r>
              <a:rPr lang="en-CA" dirty="0" err="1" smtClean="0"/>
              <a:t>Juche</a:t>
            </a:r>
            <a:r>
              <a:rPr lang="en-CA" dirty="0" smtClean="0"/>
              <a:t> in state policy entails the following:</a:t>
            </a:r>
          </a:p>
          <a:p>
            <a:pPr marL="514350" indent="-514350">
              <a:buFont typeface="+mj-lt"/>
              <a:buAutoNum type="arabicPeriod"/>
            </a:pPr>
            <a:r>
              <a:rPr lang="en-CA" dirty="0" smtClean="0"/>
              <a:t>The people must have independence (</a:t>
            </a:r>
            <a:r>
              <a:rPr lang="en-CA" dirty="0" err="1" smtClean="0"/>
              <a:t>chajusong</a:t>
            </a:r>
            <a:r>
              <a:rPr lang="en-CA" dirty="0" smtClean="0"/>
              <a:t>) in thought and politics, economic self-sufficiency, and self-reliance in </a:t>
            </a:r>
            <a:r>
              <a:rPr lang="en-CA" dirty="0" err="1" smtClean="0"/>
              <a:t>defense</a:t>
            </a:r>
            <a:r>
              <a:rPr lang="en-CA" dirty="0" smtClean="0"/>
              <a:t>.</a:t>
            </a:r>
          </a:p>
          <a:p>
            <a:pPr marL="514350" indent="-514350">
              <a:buFont typeface="+mj-lt"/>
              <a:buAutoNum type="arabicPeriod"/>
            </a:pPr>
            <a:r>
              <a:rPr lang="en-CA" dirty="0" smtClean="0"/>
              <a:t>Policy must reflect the will and aspirations of the masses and employ them fully in revolution and construction.</a:t>
            </a:r>
          </a:p>
          <a:p>
            <a:pPr marL="514350" indent="-514350">
              <a:buFont typeface="+mj-lt"/>
              <a:buAutoNum type="arabicPeriod"/>
            </a:pPr>
            <a:r>
              <a:rPr lang="en-CA" dirty="0" smtClean="0"/>
              <a:t>Methods of revolution and construction must be suitable to the situation of the country.</a:t>
            </a:r>
          </a:p>
          <a:p>
            <a:pPr marL="514350" indent="-514350">
              <a:buFont typeface="+mj-lt"/>
              <a:buAutoNum type="arabicPeriod"/>
            </a:pPr>
            <a:r>
              <a:rPr lang="en-CA" dirty="0" smtClean="0"/>
              <a:t>The most important work of revolution and construction is </a:t>
            </a:r>
            <a:r>
              <a:rPr lang="en-CA" dirty="0" err="1" smtClean="0"/>
              <a:t>molding</a:t>
            </a:r>
            <a:r>
              <a:rPr lang="en-CA" dirty="0" smtClean="0"/>
              <a:t> people ideologically as communists and mobilizing them to constructive action.</a:t>
            </a:r>
          </a:p>
          <a:p>
            <a:r>
              <a:rPr lang="en-CA" dirty="0" smtClean="0"/>
              <a:t>The </a:t>
            </a:r>
            <a:r>
              <a:rPr lang="en-CA" dirty="0" err="1" smtClean="0"/>
              <a:t>Juche</a:t>
            </a:r>
            <a:r>
              <a:rPr lang="en-CA" dirty="0" smtClean="0"/>
              <a:t> outlook also requires absolute loyalty to the party and leader. In North Korea, these are the Workers' Party of Korea and Kim </a:t>
            </a:r>
            <a:r>
              <a:rPr lang="en-CA" dirty="0" err="1" smtClean="0"/>
              <a:t>Jong</a:t>
            </a:r>
            <a:r>
              <a:rPr lang="en-CA" dirty="0" smtClean="0"/>
              <a:t>-</a:t>
            </a:r>
            <a:r>
              <a:rPr lang="en-CA" dirty="0" err="1" smtClean="0"/>
              <a:t>il</a:t>
            </a:r>
            <a:r>
              <a:rPr lang="en-CA" dirty="0" smtClean="0"/>
              <a:t>, respectively.</a:t>
            </a:r>
          </a:p>
          <a:p>
            <a:endParaRPr lang="en-CA"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TotalTime>
  <Words>901</Words>
  <Application>Microsoft Office PowerPoint</Application>
  <PresentationFormat>On-screen Show (4:3)</PresentationFormat>
  <Paragraphs>54</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North Korea</vt:lpstr>
      <vt:lpstr>Geography</vt:lpstr>
      <vt:lpstr>Slide 3</vt:lpstr>
      <vt:lpstr>Brief History</vt:lpstr>
      <vt:lpstr>Brief Politics</vt:lpstr>
      <vt:lpstr>Stalinism</vt:lpstr>
      <vt:lpstr>Totalitarianism</vt:lpstr>
      <vt:lpstr>Juche</vt:lpstr>
      <vt:lpstr>Juche’s Practical Application</vt:lpstr>
      <vt:lpstr>Kim Jong Il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North Korea</dc:title>
  <dc:creator>Istvan</dc:creator>
  <cp:lastModifiedBy>Istvan</cp:lastModifiedBy>
  <cp:revision>10</cp:revision>
  <dcterms:created xsi:type="dcterms:W3CDTF">2009-02-12T06:04:40Z</dcterms:created>
  <dcterms:modified xsi:type="dcterms:W3CDTF">2009-02-12T07:39:14Z</dcterms:modified>
</cp:coreProperties>
</file>